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307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BB5"/>
    <a:srgbClr val="FF0066"/>
    <a:srgbClr val="5E02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99064" autoAdjust="0"/>
  </p:normalViewPr>
  <p:slideViewPr>
    <p:cSldViewPr>
      <p:cViewPr varScale="1">
        <p:scale>
          <a:sx n="68" d="100"/>
          <a:sy n="68" d="100"/>
        </p:scale>
        <p:origin x="1344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-2898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CEF96-7144-4BD6-9421-B7C787267BF8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A5A1F-F3B2-4AA5-A411-072B8A7D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DA4FDD9-7600-49B1-A0B2-66895FE6A8E1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22EB4AB5-5D31-4FC7-A991-7FAF685AB1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62001"/>
            <a:ext cx="9144000" cy="4939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LAB</a:t>
            </a:r>
          </a:p>
          <a:p>
            <a:pPr algn="ctr"/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VMWARE TYPE – I INSTALLATION</a:t>
            </a:r>
          </a:p>
          <a:p>
            <a:pPr algn="ctr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152400"/>
            <a:ext cx="2895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09801"/>
            <a:ext cx="9144000" cy="33855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ctr">
              <a:spcAft>
                <a:spcPts val="1200"/>
              </a:spcAft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pPr marL="457200" indent="-457200" algn="ctr">
              <a:spcAft>
                <a:spcPts val="1200"/>
              </a:spcAft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Mr. Ajay Kumar Badhan</a:t>
            </a:r>
          </a:p>
          <a:p>
            <a:pPr marL="457200" indent="-457200" algn="ctr">
              <a:spcAft>
                <a:spcPts val="1200"/>
              </a:spcAft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Assistant Professor</a:t>
            </a:r>
          </a:p>
          <a:p>
            <a:pPr marL="457200" indent="-457200" algn="ctr">
              <a:spcAft>
                <a:spcPts val="1200"/>
              </a:spcAft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M.TECH[CST], B.TECH [CSE]</a:t>
            </a:r>
          </a:p>
          <a:p>
            <a:pPr marL="457200" indent="-457200" algn="ctr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Email: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ajay.27337@lpu.co.in</a:t>
            </a:r>
          </a:p>
          <a:p>
            <a:pPr marL="457200" indent="-457200" algn="ctr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Personal Blog: </a:t>
            </a:r>
            <a:r>
              <a:rPr lang="en-US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https://ajaykumarbadhan.wordpress.com/</a:t>
            </a:r>
          </a:p>
          <a:p>
            <a:pPr marL="457200" indent="-457200" algn="ctr">
              <a:spcAft>
                <a:spcPts val="1200"/>
              </a:spcAft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ctr">
              <a:spcAft>
                <a:spcPts val="1200"/>
              </a:spcAft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876800"/>
            <a:ext cx="9144000" cy="168046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Preferred Text Book</a:t>
            </a:r>
          </a:p>
          <a:p>
            <a:pPr marL="231775" indent="-231775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Cloud Computing Bible: Barrie </a:t>
            </a:r>
            <a:r>
              <a:rPr lang="en-US" sz="1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Sosinky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sz="1600" b="1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Edition, Wiley India Pvt. Ltd. </a:t>
            </a:r>
          </a:p>
          <a:p>
            <a:pPr marL="231775" indent="-231775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Cloud Computing: Fundamentals, Industry Approach &amp; Trends by </a:t>
            </a:r>
            <a:r>
              <a:rPr lang="en-US" sz="1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Rishabh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Sharma, Wiley</a:t>
            </a:r>
          </a:p>
          <a:p>
            <a:pPr marL="231775" indent="-231775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Cloud Computing: Principles &amp; Paradigms by Raj Kumar Buyya, James </a:t>
            </a:r>
            <a:r>
              <a:rPr lang="en-US" sz="1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Broberg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Andrzej </a:t>
            </a:r>
            <a:r>
              <a:rPr lang="en-US" sz="1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Goscinski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Wiley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21162" y="152400"/>
            <a:ext cx="1847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sz="2600" b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6200" y="838200"/>
            <a:ext cx="2133600" cy="365125"/>
          </a:xfrm>
        </p:spPr>
        <p:txBody>
          <a:bodyPr/>
          <a:lstStyle/>
          <a:p>
            <a:fld id="{8490B966-F059-4857-9826-ABD1605A5F57}" type="datetime1">
              <a:rPr lang="en-US" sz="1600" b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pPr/>
              <a:t>2/9/2022</a:t>
            </a:fld>
            <a:endParaRPr lang="en-US" sz="16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15240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CSE 427: VIRTUALIZATION &amp; CLOUD COMPUTING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5684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53200"/>
            <a:ext cx="3048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@Mr. Ajay Kumar </a:t>
            </a:r>
            <a:r>
              <a:rPr lang="en-US" sz="1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Badhan</a:t>
            </a:r>
            <a:endParaRPr lang="en-US" sz="1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054CA6F-C157-4C47-B605-419FBD46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0" y="1066800"/>
            <a:ext cx="8412339" cy="52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4108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A9531F6-7418-4655-A69C-E6889A55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2" y="1219200"/>
            <a:ext cx="8046156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28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F97B-3C6D-46D1-8B00-4360FEFA3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29639"/>
            <a:ext cx="8686800" cy="5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4213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F97B-3C6D-46D1-8B00-4360FEFA3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29639"/>
            <a:ext cx="8686800" cy="54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5875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447D9B63-6D00-49BE-B97B-B8838E6A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2" y="1349752"/>
            <a:ext cx="8046156" cy="47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6449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D99FE4E-557E-48FB-8EF5-D6EE97B8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2" y="1143000"/>
            <a:ext cx="8290278" cy="52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7194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A3EE6301-8E2D-4441-BA8B-104C7145A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34400" cy="52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0567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355426E1-D537-43CF-B442-F8994B6E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686800" cy="52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2305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CFA6E3-BC48-4201-9DED-001C42A3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34400" cy="52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1846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BB3659B-185A-49EB-8C85-AA6D7050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686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8314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76200"/>
            <a:ext cx="2895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4747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4031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CONTENT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71735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-I: VIRTUALIZATION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600" y="1101983"/>
            <a:ext cx="4343400" cy="353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VIRTUALIZATION TECHNIQUES </a:t>
            </a:r>
          </a:p>
          <a:p>
            <a:pPr marL="573088" lvl="1" indent="-4572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Virtualization Technology </a:t>
            </a:r>
          </a:p>
          <a:p>
            <a:pPr marL="573088" lvl="1" indent="-4572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Overview of x86 Architecture</a:t>
            </a:r>
          </a:p>
          <a:p>
            <a:pPr marL="573088" lvl="1" indent="-4572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Types of Virtualization</a:t>
            </a:r>
          </a:p>
          <a:p>
            <a:pPr marL="573088" lvl="1" indent="-4572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Concepts of VLAN</a:t>
            </a:r>
          </a:p>
          <a:p>
            <a:pPr marL="573088" lvl="1" indent="-4572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Concepts of SLAN</a:t>
            </a:r>
          </a:p>
          <a:p>
            <a:pPr marL="573088" lvl="1" indent="-4572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Concepts of VSAN</a:t>
            </a:r>
          </a:p>
          <a:p>
            <a:pPr marL="573088" lvl="1" indent="-4572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Benefits of VLAN, SLAN, &amp; VSAN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38" y="1726651"/>
            <a:ext cx="4697492" cy="22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4900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47906E94-97FF-4030-8B83-765F5E06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686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4858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F4FCE34-8A63-4409-878D-B5D30B5A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686800" cy="52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8096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E56440F-1DBF-4245-B959-D61E8C245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458200" cy="52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2823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CF185503-2E6B-4E92-8179-5BAACABB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81" y="1038585"/>
            <a:ext cx="8503638" cy="53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521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471B9C5-A426-42FD-A064-85789AFB2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49752"/>
            <a:ext cx="8534400" cy="47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7145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25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A3FE2037-A22C-4C92-8B41-1675D783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686800" cy="52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6113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45D39E0D-F711-421A-9AC6-3E1E04760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4" t="13360" r="19631" b="16636"/>
          <a:stretch/>
        </p:blipFill>
        <p:spPr>
          <a:xfrm>
            <a:off x="381000" y="925579"/>
            <a:ext cx="8458200" cy="54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3455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A6EFC11-AE9D-4610-98D7-C2616BA3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11769" r="24047" b="5498"/>
          <a:stretch/>
        </p:blipFill>
        <p:spPr>
          <a:xfrm>
            <a:off x="304800" y="1063824"/>
            <a:ext cx="861060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7277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0F7475D-8387-4F24-9DE4-1239EB887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6" t="13361" r="24942" b="5498"/>
          <a:stretch/>
        </p:blipFill>
        <p:spPr>
          <a:xfrm>
            <a:off x="304800" y="918864"/>
            <a:ext cx="8605832" cy="54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856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29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519D104-891F-4E67-BE36-7EBD189F7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7" t="14950" r="16887" b="7090"/>
          <a:stretch/>
        </p:blipFill>
        <p:spPr>
          <a:xfrm>
            <a:off x="304800" y="888087"/>
            <a:ext cx="8731696" cy="54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0590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2895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3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TYPE – II HYPERVISOR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2A1B0-ED31-4862-8473-FCE29987A043}"/>
              </a:ext>
            </a:extLst>
          </p:cNvPr>
          <p:cNvSpPr txBox="1"/>
          <p:nvPr/>
        </p:nvSpPr>
        <p:spPr>
          <a:xfrm>
            <a:off x="381000" y="962770"/>
            <a:ext cx="8763000" cy="521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INTRODUCTION TO TYPE – II HYPERVISOR</a:t>
            </a:r>
            <a:endParaRPr lang="en-US" sz="16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3088" lvl="1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Type 2 Hypervisor is called a </a:t>
            </a:r>
            <a:r>
              <a:rPr lang="en-US" sz="16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OS Hypervisor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These hypervisors execute on an operating system similar to other computer programs. For example, assume that there is an operating system. There is a hypervisor on top of the OS. It provides an emulator environment to run another operating system. </a:t>
            </a:r>
          </a:p>
          <a:p>
            <a:pPr marL="573088" lvl="1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VMware.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3088" lvl="1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Type 1 hypervisor is a hypervisor that runs directly on the host’s hardware to control the hardware and to manage guest operating systems. Now we will work on a type-1 hypervisor through “</a:t>
            </a:r>
            <a:r>
              <a:rPr lang="en-US" sz="1600" b="1" dirty="0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Hands-on Lab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3088" lvl="1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Hands-on Labs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are the fastest and easiest way to test-drive the full technical capabilities of VMware products. These evaluations are free, up and running on your browser in minutes, and require no installation.</a:t>
            </a:r>
          </a:p>
          <a:p>
            <a:pPr marL="573088" lvl="1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introductory lab demonstrates the core features and functions of vSphere and vCenter. It is an excellent place to begin your experience with VMware vSphere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0988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A239F42C-C7F2-49AE-BA97-E0E6A1801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1" t="13361" r="23152" b="5498"/>
          <a:stretch/>
        </p:blipFill>
        <p:spPr>
          <a:xfrm>
            <a:off x="179512" y="929641"/>
            <a:ext cx="8659688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5755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42FCB39-AABB-4BAC-855D-E5C406850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3" t="13361" r="20467" b="5498"/>
          <a:stretch/>
        </p:blipFill>
        <p:spPr>
          <a:xfrm>
            <a:off x="228600" y="929641"/>
            <a:ext cx="8763000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1249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B60117D-6DEF-43D7-A645-1C106085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7" t="13360" r="23152" b="10272"/>
          <a:stretch/>
        </p:blipFill>
        <p:spPr>
          <a:xfrm>
            <a:off x="179512" y="929640"/>
            <a:ext cx="8784976" cy="5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166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F4C2E2AE-BEFA-4239-83FE-825E1FA78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7" t="11769" r="24942" b="8681"/>
          <a:stretch/>
        </p:blipFill>
        <p:spPr>
          <a:xfrm>
            <a:off x="312420" y="810573"/>
            <a:ext cx="8526780" cy="559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6181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34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BA567F1-D1A2-4A93-AEE5-534818AA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7" t="16542" r="23152" b="7090"/>
          <a:stretch/>
        </p:blipFill>
        <p:spPr>
          <a:xfrm>
            <a:off x="304800" y="929641"/>
            <a:ext cx="8686800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0248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2A7A929-0606-483E-9E94-9B5FDBAD3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7" t="14951" r="23152" b="8681"/>
          <a:stretch/>
        </p:blipFill>
        <p:spPr>
          <a:xfrm>
            <a:off x="251520" y="918865"/>
            <a:ext cx="8663880" cy="54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5854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19D228D-8972-4A5C-BB25-EC5EECEDD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7" t="13361" r="23152" b="5498"/>
          <a:stretch/>
        </p:blipFill>
        <p:spPr>
          <a:xfrm>
            <a:off x="381000" y="929640"/>
            <a:ext cx="8458200" cy="53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7721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4419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4B79C42-A6EB-4D89-A7AC-EC652897A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7" t="21290" r="24019" b="5609"/>
          <a:stretch/>
        </p:blipFill>
        <p:spPr>
          <a:xfrm>
            <a:off x="533400" y="1164316"/>
            <a:ext cx="8305800" cy="50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7688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2895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vSphere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2A1B0-ED31-4862-8473-FCE29987A043}"/>
              </a:ext>
            </a:extLst>
          </p:cNvPr>
          <p:cNvSpPr txBox="1"/>
          <p:nvPr/>
        </p:nvSpPr>
        <p:spPr>
          <a:xfrm>
            <a:off x="381000" y="962770"/>
            <a:ext cx="8763000" cy="51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US" sz="1600" b="1" dirty="0" err="1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vSPHERE</a:t>
            </a:r>
            <a:endParaRPr lang="en-US" sz="16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suite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comes under data center product. vSphere is like Microsoft Office suite which has a lot of software like MS Office, MS Excel, MS Access, and so on. </a:t>
            </a:r>
          </a:p>
          <a:p>
            <a:pPr marL="285750" indent="-285750" algn="just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Microsoft Office, vSphere is also a software suite that has many software components like vCenter,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ESXi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vSphere client, and so on. So the Combination of all these software components is vSphere. </a:t>
            </a:r>
          </a:p>
          <a:p>
            <a:pPr marL="285750" indent="-285750" algn="just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a particular software that you can install and use, “it is just a package name which has other subcomponents”.</a:t>
            </a:r>
          </a:p>
          <a:p>
            <a:pPr marL="285750" indent="-285750" algn="just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ESXi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vSphere client, and </a:t>
            </a:r>
            <a:r>
              <a:rPr lang="en-US" sz="1600" b="1" dirty="0" err="1">
                <a:solidFill>
                  <a:srgbClr val="1F0B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vCENTER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are components of VMware vSphere. </a:t>
            </a:r>
          </a:p>
          <a:p>
            <a:pPr marL="285750" indent="-285750" algn="just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ESXi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is the most important part of vSphere. </a:t>
            </a:r>
          </a:p>
          <a:p>
            <a:pPr marL="285750" indent="-285750" algn="just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rgbClr val="1F0B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is the virtualization server. It is a type 1 hypervisor. All the virtual machines or Guest OS are installed on the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ESXi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server. 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3088" lvl="1" indent="-45720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28268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2895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ESXi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en-US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vCENTER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2A1B0-ED31-4862-8473-FCE29987A043}"/>
              </a:ext>
            </a:extLst>
          </p:cNvPr>
          <p:cNvSpPr txBox="1"/>
          <p:nvPr/>
        </p:nvSpPr>
        <p:spPr>
          <a:xfrm>
            <a:off x="381000" y="949345"/>
            <a:ext cx="8763000" cy="40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US" sz="1600" b="1" dirty="0" err="1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ESXi</a:t>
            </a:r>
            <a:endParaRPr lang="en-US" sz="16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ESXi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hypervisor or a type of virtualization software that allows you to create and manage multiple virtual machines using a single physical host.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installed directly on a physical machine, meaning that it is a </a:t>
            </a:r>
            <a:r>
              <a:rPr lang="en-US" sz="16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bare-metal hypervisor.</a:t>
            </a:r>
            <a:endParaRPr lang="en-IN" sz="1600" b="1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sz="1600" b="1" dirty="0" err="1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vCENTER</a:t>
            </a:r>
            <a:endParaRPr lang="en-US" sz="1600" b="1" dirty="0">
              <a:solidFill>
                <a:srgbClr val="1F0BB5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VMware vCenter Server allows for centralized management of your virtual infrastructure. You can control your hosts and VMs from a single console, which enhances visibility and helps with error prevention.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3088" lvl="1" indent="-45720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71C7107-AA69-4ACC-AA80-69F81BB94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685996"/>
            <a:ext cx="3619500" cy="27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5815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2895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vSphereClient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2A1B0-ED31-4862-8473-FCE29987A043}"/>
              </a:ext>
            </a:extLst>
          </p:cNvPr>
          <p:cNvSpPr txBox="1"/>
          <p:nvPr/>
        </p:nvSpPr>
        <p:spPr>
          <a:xfrm>
            <a:off x="381000" y="949345"/>
            <a:ext cx="8763000" cy="37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US" sz="1600" b="1" dirty="0" err="1">
                <a:solidFill>
                  <a:srgbClr val="1F0BB5"/>
                </a:solidFill>
                <a:latin typeface="Times New Roman" pitchFamily="18" charset="0"/>
                <a:cs typeface="Times New Roman" pitchFamily="18" charset="0"/>
              </a:rPr>
              <a:t>vSphereClient</a:t>
            </a:r>
            <a:endParaRPr lang="en-US" sz="16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 vSphere Client to connect to vCenter Server systems and manage vSphere inventory objects.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the vSphere Client requires a supported Web browser.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home screen of the vSphere Client is a system dashboard that aggregates data from different sources in the environment together in a single, unified view.</a:t>
            </a:r>
          </a:p>
          <a:p>
            <a:pPr algn="just">
              <a:lnSpc>
                <a:spcPct val="150000"/>
              </a:lnSpc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3088" lvl="1" indent="-45720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FE914-5DCF-4586-93C8-C10F7A4D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946982"/>
            <a:ext cx="4800600" cy="33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5256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2895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57365C4-E1E8-4AED-910A-A0F4E2E6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2" y="1066800"/>
            <a:ext cx="804615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3988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2895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F9870F4-795D-48BF-9AB3-EB06E04F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351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91440" y="4465"/>
            <a:ext cx="289560" cy="441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7D9772-6B17-45AC-8D03-16EC34862337}" type="slidenum">
              <a:rPr lang="en-US" sz="2000" b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9144000" cy="6263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@Mr. Ajay Kumar Badhan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LAB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26313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 - I: VIRTUALIZATION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422259A-E12E-4C36-9A43-BB42ACA6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2" y="1219200"/>
            <a:ext cx="8046156" cy="513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7555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5267</TotalTime>
  <Words>1104</Words>
  <Application>Microsoft Office PowerPoint</Application>
  <PresentationFormat>On-screen Show (4:3)</PresentationFormat>
  <Paragraphs>630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Georgia</vt:lpstr>
      <vt:lpstr>Times New Roman</vt:lpstr>
      <vt:lpstr>Trebuchet MS</vt:lpstr>
      <vt:lpstr>Wingdings</vt:lpstr>
      <vt:lpstr>Wingdings 2</vt:lpstr>
      <vt:lpstr>Urban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VIEW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Software Engineering</dc:subject>
  <dc:creator>Ajay Kumar Badhan</dc:creator>
  <cp:lastModifiedBy>Ajay Kumar Badhan</cp:lastModifiedBy>
  <cp:revision>286</cp:revision>
  <cp:lastPrinted>2022-01-12T03:19:40Z</cp:lastPrinted>
  <dcterms:created xsi:type="dcterms:W3CDTF">2018-06-11T05:09:05Z</dcterms:created>
  <dcterms:modified xsi:type="dcterms:W3CDTF">2022-02-09T09:35:44Z</dcterms:modified>
  <cp:contentStatus/>
</cp:coreProperties>
</file>